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74"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B3AA5D-18C1-43C0-A815-D94573A384CE}" type="datetimeFigureOut">
              <a:rPr lang="en-US" smtClean="0"/>
              <a:t>2/23/2012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8C26F0-DFA4-44B2-A8F5-6E8AC0893F4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8C26F0-DFA4-44B2-A8F5-6E8AC0893F4B}" type="slidenum">
              <a:rPr lang="en-US" smtClean="0"/>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544F6D-3750-428B-88BE-6B74A206E22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44F6D-3750-428B-88BE-6B74A206E22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44F6D-3750-428B-88BE-6B74A206E22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44F6D-3750-428B-88BE-6B74A206E22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544F6D-3750-428B-88BE-6B74A206E22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544F6D-3750-428B-88BE-6B74A206E222}"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544F6D-3750-428B-88BE-6B74A206E222}" type="datetimeFigureOut">
              <a:rPr lang="en-US" smtClean="0"/>
              <a:t>2/23/2012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544F6D-3750-428B-88BE-6B74A206E222}" type="datetimeFigureOut">
              <a:rPr lang="en-US" smtClean="0"/>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44F6D-3750-428B-88BE-6B74A206E222}" type="datetimeFigureOut">
              <a:rPr lang="en-US" smtClean="0"/>
              <a:t>2/23/2012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44F6D-3750-428B-88BE-6B74A206E222}"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44F6D-3750-428B-88BE-6B74A206E222}"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030B2-E57E-40D2-A23F-D4FE74DC523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44F6D-3750-428B-88BE-6B74A206E222}" type="datetimeFigureOut">
              <a:rPr lang="en-US" smtClean="0"/>
              <a:t>2/23/2012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030B2-E57E-40D2-A23F-D4FE74DC523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eyond-reason.net/purchase/index.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7772400" cy="1470025"/>
          </a:xfrm>
        </p:spPr>
        <p:txBody>
          <a:bodyPr>
            <a:noAutofit/>
          </a:bodyPr>
          <a:lstStyle/>
          <a:p>
            <a:r>
              <a:rPr lang="en-US" sz="8000" b="1" dirty="0" smtClean="0"/>
              <a:t>Using Emotions in Negotiation</a:t>
            </a:r>
            <a:endParaRPr lang="en-US" sz="8000" b="1" dirty="0"/>
          </a:p>
        </p:txBody>
      </p:sp>
      <p:sp>
        <p:nvSpPr>
          <p:cNvPr id="3" name="Subtitle 2"/>
          <p:cNvSpPr>
            <a:spLocks noGrp="1"/>
          </p:cNvSpPr>
          <p:nvPr>
            <p:ph type="subTitle" idx="1"/>
          </p:nvPr>
        </p:nvSpPr>
        <p:spPr>
          <a:xfrm>
            <a:off x="3886200" y="3352800"/>
            <a:ext cx="4800600" cy="1752600"/>
          </a:xfrm>
        </p:spPr>
        <p:txBody>
          <a:bodyPr>
            <a:noAutofit/>
          </a:bodyPr>
          <a:lstStyle/>
          <a:p>
            <a:r>
              <a:rPr lang="en-US" sz="3600" dirty="0" smtClean="0">
                <a:solidFill>
                  <a:schemeClr val="tx1"/>
                </a:solidFill>
              </a:rPr>
              <a:t>Ideas borrowed from </a:t>
            </a:r>
            <a:r>
              <a:rPr lang="en-US" sz="3600" i="1" dirty="0" smtClean="0">
                <a:solidFill>
                  <a:schemeClr val="tx1"/>
                </a:solidFill>
                <a:hlinkClick r:id="rId3"/>
              </a:rPr>
              <a:t>Beyond Reason: Using Emotions as you Negotiate</a:t>
            </a:r>
            <a:endParaRPr lang="en-US" sz="3600" i="1" dirty="0" smtClean="0">
              <a:solidFill>
                <a:schemeClr val="tx1"/>
              </a:solidFill>
            </a:endParaRPr>
          </a:p>
          <a:p>
            <a:r>
              <a:rPr lang="en-US" sz="3600" dirty="0" smtClean="0">
                <a:solidFill>
                  <a:schemeClr val="tx1"/>
                </a:solidFill>
              </a:rPr>
              <a:t>(Fisher &amp; Shapiro)</a:t>
            </a:r>
            <a:endParaRPr lang="en-US" sz="3600" dirty="0">
              <a:solidFill>
                <a:schemeClr val="tx1"/>
              </a:solidFill>
            </a:endParaRPr>
          </a:p>
        </p:txBody>
      </p:sp>
      <p:pic>
        <p:nvPicPr>
          <p:cNvPr id="1026" name="Picture 2"/>
          <p:cNvPicPr>
            <a:picLocks noChangeAspect="1" noChangeArrowheads="1"/>
          </p:cNvPicPr>
          <p:nvPr/>
        </p:nvPicPr>
        <p:blipFill>
          <a:blip r:embed="rId4" cstate="print"/>
          <a:srcRect/>
          <a:stretch>
            <a:fillRect/>
          </a:stretch>
        </p:blipFill>
        <p:spPr bwMode="auto">
          <a:xfrm>
            <a:off x="1264508" y="3352800"/>
            <a:ext cx="2164492" cy="33369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APPRECIATION</a:t>
            </a:r>
            <a:endParaRPr lang="en-US" dirty="0">
              <a:solidFill>
                <a:srgbClr val="C00000"/>
              </a:solidFill>
            </a:endParaRPr>
          </a:p>
        </p:txBody>
      </p:sp>
      <p:sp>
        <p:nvSpPr>
          <p:cNvPr id="3" name="Content Placeholder 2"/>
          <p:cNvSpPr>
            <a:spLocks noGrp="1"/>
          </p:cNvSpPr>
          <p:nvPr>
            <p:ph idx="1"/>
          </p:nvPr>
        </p:nvSpPr>
        <p:spPr/>
        <p:txBody>
          <a:bodyPr>
            <a:normAutofit fontScale="77500" lnSpcReduction="20000"/>
          </a:bodyPr>
          <a:lstStyle/>
          <a:p>
            <a:pPr>
              <a:buNone/>
            </a:pPr>
            <a:r>
              <a:rPr lang="en-US" dirty="0" smtClean="0"/>
              <a:t>	The desire to feel understood and honestly valued is universal. Cooperation increases when there is a mutual feeling of appreciation. Fisher and Shapiro describe three main obstacles to achieving mutual appreciation: failing to understand another point of view, criticizing the merit of another, and failing to properly communicate your own merit. To overcome these obstacles, an individual must: first, listen to words and recognize the emotional response of the other person; second, acknowledge the reasoning and beliefs behind their thoughts and feelings; third, disregard age, wealth, or authority; finally, shape your message so others correctly understand. By using these tools, increasing appreciation and developing positive emotions will be easier to achieve.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t>
            </a:r>
            <a:r>
              <a:rPr lang="en-US" dirty="0" smtClean="0">
                <a:solidFill>
                  <a:srgbClr val="C00000"/>
                </a:solidFill>
              </a:rPr>
              <a:t>AFFILIATION</a:t>
            </a:r>
            <a:endParaRPr lang="en-US"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Affiliation describes the sense of connectedness with another group or person. Often we fail to recognize the commonality between groups. Building affiliation bridges the gap between groups and increases the ability to productively work together. Fisher and Shapiro distinguish between structural affiliation, which is the recognition of a common group membership, and personal connection. The purpose recognizing affiliation is to humanize the other, but not make new friends. Advice from the authors: avoid agreements based solely on emotions (these are prone to manipulation).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RESPECT </a:t>
            </a:r>
            <a:r>
              <a:rPr lang="en-US" dirty="0" smtClean="0">
                <a:solidFill>
                  <a:srgbClr val="C00000"/>
                </a:solidFill>
              </a:rPr>
              <a:t>AUTONOMY</a:t>
            </a:r>
            <a:endParaRPr lang="en-US"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During negotiations, maintaining autonomy, or the "freedom to affect or make decisions without the imposition of other" is essential (211). However, an individual needs to be careful not to impinge or interfere with the autonomy of another. The author's suggests using the Inform, Consent, and Negotiation system (I-C-N). A joint brainstorming session is an example of the inform step; it provides recommendations and options for mutual benefit. Consulting other colleagues before deciding, and negotiating for the best alternatives are step to ensure equality in representation. These steps help ensure the autonomy of each participating party.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 </a:t>
            </a:r>
            <a:r>
              <a:rPr lang="en-US" dirty="0" smtClean="0">
                <a:solidFill>
                  <a:srgbClr val="C00000"/>
                </a:solidFill>
              </a:rPr>
              <a:t>STATUS</a:t>
            </a:r>
            <a:endParaRPr lang="en-US"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"Status refers to our standing in comparison to the standing of others" (95). Positive emotions can be created when status increases self-esteem or the influence over others. Negative emotions arise out of the competition for status. Acknowledging another's status before acknowledging your own, can harbor positive emotions. This acknowledgement can be in a particular status, or the standing within a specific field, if their substantive expertise can be a benefit to the negotiation process. It is important to recognize the limits of status: the opinions of a person with a higher status are not automatically correct.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A FULFILLING </a:t>
            </a:r>
            <a:r>
              <a:rPr lang="en-US" dirty="0" smtClean="0">
                <a:solidFill>
                  <a:srgbClr val="C00000"/>
                </a:solidFill>
              </a:rPr>
              <a:t>ROLE</a:t>
            </a:r>
            <a:endParaRPr lang="en-US"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The main goal is to choose a role that fulfills your needs and standards of appreciation, affiliation, autonomy, and status. The first step to choosing a role is to become aware of your conventional role and shape or expand that role to make it fulfilling. Three important qualities of a fulfilling role are: a clear purpose, which provides an overarching framework to behavior; personally meaningful, incorporates skills, interests, values, and beliefs into a task; not a pretense, the role you are in is not who you pretend to be, but should define who you really are. Remember that not all roles are permanent. Adopting temporary roles are helpful in fostering collaborations.</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37</Words>
  <Application>Microsoft Office PowerPoint</Application>
  <PresentationFormat>On-screen Show (4:3)</PresentationFormat>
  <Paragraphs>19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Using Emotions in Negotiation</vt:lpstr>
      <vt:lpstr>APPRECIATION</vt:lpstr>
      <vt:lpstr>BUILDING AFFILIATION</vt:lpstr>
      <vt:lpstr>RESPECT AUTONOMY</vt:lpstr>
      <vt:lpstr>ACKNOWLEDGE STATUS</vt:lpstr>
      <vt:lpstr>CHOOSE A FULFILLING ROLE</vt:lpstr>
    </vt:vector>
  </TitlesOfParts>
  <Company>NCDPI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Emotions in Negotiation</dc:title>
  <dc:creator>dtillman</dc:creator>
  <cp:lastModifiedBy>dtillman</cp:lastModifiedBy>
  <cp:revision>1</cp:revision>
  <dcterms:created xsi:type="dcterms:W3CDTF">2012-02-23T13:16:20Z</dcterms:created>
  <dcterms:modified xsi:type="dcterms:W3CDTF">2012-02-23T13:31:03Z</dcterms:modified>
</cp:coreProperties>
</file>